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68" r:id="rId6"/>
    <p:sldId id="266" r:id="rId7"/>
    <p:sldId id="269" r:id="rId8"/>
    <p:sldId id="267" r:id="rId9"/>
    <p:sldId id="270" r:id="rId10"/>
    <p:sldId id="264" r:id="rId11"/>
    <p:sldId id="265" r:id="rId12"/>
    <p:sldId id="259" r:id="rId13"/>
    <p:sldId id="260" r:id="rId14"/>
    <p:sldId id="261" r:id="rId15"/>
    <p:sldId id="257" r:id="rId16"/>
    <p:sldId id="263" r:id="rId17"/>
    <p:sldId id="25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lc.ws/russian/radical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694161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Полимеризация в эмульсии. Особенности химической модификации.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Эмульсионная полимеризация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ПАВы</a:t>
            </a:r>
            <a:r>
              <a:rPr lang="ru-RU" b="1" dirty="0" smtClean="0"/>
              <a:t> бывают:</a:t>
            </a:r>
            <a:endParaRPr lang="ru-RU" dirty="0" smtClean="0"/>
          </a:p>
          <a:p>
            <a:r>
              <a:rPr lang="ru-RU" dirty="0" smtClean="0"/>
              <a:t>- Анионные (соли  щелочных металлов и жирных кислот, </a:t>
            </a:r>
            <a:r>
              <a:rPr lang="ru-RU" dirty="0" err="1" smtClean="0"/>
              <a:t>арилаты</a:t>
            </a:r>
            <a:r>
              <a:rPr lang="ru-RU" dirty="0" smtClean="0"/>
              <a:t> или </a:t>
            </a:r>
            <a:r>
              <a:rPr lang="ru-RU" dirty="0" err="1" smtClean="0"/>
              <a:t>алкилаты</a:t>
            </a:r>
            <a:r>
              <a:rPr lang="ru-RU" dirty="0" smtClean="0"/>
              <a:t> сульфокислот)</a:t>
            </a:r>
          </a:p>
          <a:p>
            <a:r>
              <a:rPr lang="ru-RU" dirty="0" smtClean="0"/>
              <a:t>- Катионные (галоиды </a:t>
            </a:r>
            <a:r>
              <a:rPr lang="ru-RU" dirty="0" err="1" smtClean="0"/>
              <a:t>алкиламония</a:t>
            </a:r>
            <a:r>
              <a:rPr lang="ru-RU" dirty="0" smtClean="0"/>
              <a:t>, гидрохлориды </a:t>
            </a:r>
            <a:r>
              <a:rPr lang="ru-RU" dirty="0" err="1" smtClean="0"/>
              <a:t>алкиламинов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Неионные</a:t>
            </a:r>
            <a:r>
              <a:rPr lang="ru-RU" dirty="0" smtClean="0"/>
              <a:t> (эфиры сахарозы, эфиры жирных кислот) При наличии мицелл, часть молекулы мономера диффундируют во внутреннюю часть мицелл и эту часть можно считать </a:t>
            </a:r>
            <a:r>
              <a:rPr lang="ru-RU" dirty="0" err="1" smtClean="0"/>
              <a:t>растворѐнной</a:t>
            </a:r>
            <a:r>
              <a:rPr lang="ru-RU" dirty="0" smtClean="0"/>
              <a:t>. Раствор мыла может растворять мономер до 7-9%-ного коллоидного раствора. Максимальная концентрация, выше которой ПАВ образует только мицеллы принято называть критическая концентрация </a:t>
            </a:r>
            <a:r>
              <a:rPr lang="ru-RU" dirty="0" err="1" smtClean="0"/>
              <a:t>мицеллообразования</a:t>
            </a:r>
            <a:r>
              <a:rPr lang="ru-RU" dirty="0" smtClean="0"/>
              <a:t> (</a:t>
            </a:r>
            <a:r>
              <a:rPr lang="ru-RU" b="1" dirty="0" smtClean="0"/>
              <a:t>ККМ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Основные стадии эмульсионной полимеризации </a:t>
            </a:r>
            <a:r>
              <a:rPr lang="ru-RU" sz="3200" b="1" dirty="0" err="1" smtClean="0"/>
              <a:t>Ст</a:t>
            </a:r>
            <a:r>
              <a:rPr lang="ru-RU" sz="3200" b="1" dirty="0" smtClean="0"/>
              <a:t>  периодическим способом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1.Подготовкаисходногосырья. </a:t>
            </a:r>
          </a:p>
          <a:p>
            <a:pPr>
              <a:buNone/>
            </a:pPr>
            <a:r>
              <a:rPr lang="ru-RU" dirty="0" smtClean="0"/>
              <a:t>2.Полимеризациястирола. </a:t>
            </a:r>
          </a:p>
          <a:p>
            <a:pPr>
              <a:buNone/>
            </a:pPr>
            <a:r>
              <a:rPr lang="ru-RU" dirty="0" smtClean="0"/>
              <a:t>3.Осаждение </a:t>
            </a:r>
            <a:r>
              <a:rPr lang="ru-RU" b="1" dirty="0" smtClean="0"/>
              <a:t>ПС </a:t>
            </a:r>
            <a:r>
              <a:rPr lang="ru-RU" dirty="0" smtClean="0"/>
              <a:t>из реакционной массы (коагуляция латекса). </a:t>
            </a:r>
          </a:p>
          <a:p>
            <a:pPr>
              <a:buNone/>
            </a:pPr>
            <a:r>
              <a:rPr lang="ru-RU" dirty="0" smtClean="0"/>
              <a:t>4.Отделение маточного раствора и промывка </a:t>
            </a:r>
            <a:r>
              <a:rPr lang="ru-RU" b="1" dirty="0" smtClean="0"/>
              <a:t>ПС.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5.Сушка </a:t>
            </a:r>
            <a:r>
              <a:rPr lang="ru-RU" b="1" dirty="0" smtClean="0"/>
              <a:t>ПС.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6.Грануляция </a:t>
            </a:r>
            <a:r>
              <a:rPr lang="ru-RU" b="1" dirty="0" smtClean="0"/>
              <a:t>ПС.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7.Рассеивание на вибросите и упаковка </a:t>
            </a:r>
            <a:r>
              <a:rPr lang="ru-RU" b="1" dirty="0" smtClean="0"/>
              <a:t>ПС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352927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Описание схемы производства суспензионного полистирола.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Растворы инициаторов из емкостей </a:t>
            </a:r>
            <a:r>
              <a:rPr lang="ru-RU" i="1" dirty="0" smtClean="0"/>
              <a:t>1 </a:t>
            </a:r>
            <a:r>
              <a:rPr lang="ru-RU" dirty="0" smtClean="0"/>
              <a:t>и стирол из емкости </a:t>
            </a:r>
            <a:r>
              <a:rPr lang="ru-RU" i="1" dirty="0" smtClean="0"/>
              <a:t>2 </a:t>
            </a:r>
            <a:r>
              <a:rPr lang="ru-RU" dirty="0" smtClean="0"/>
              <a:t>подаются в реактор </a:t>
            </a:r>
            <a:r>
              <a:rPr lang="ru-RU" i="1" dirty="0" smtClean="0"/>
              <a:t>3 </a:t>
            </a:r>
            <a:r>
              <a:rPr lang="ru-RU" dirty="0" smtClean="0"/>
              <a:t>на полимеризацию. Полимеризация стирола проводится при непрерывном перемешивании в течение 12…15 ч при 85…130 °С. После завершения процесса реакционная смесь охлаждается до 40…50 °С. Затем суспензия полимера в водной фазе перекачивается насосом </a:t>
            </a:r>
            <a:r>
              <a:rPr lang="ru-RU" i="1" dirty="0" smtClean="0"/>
              <a:t>5 </a:t>
            </a:r>
            <a:r>
              <a:rPr lang="ru-RU" dirty="0" smtClean="0"/>
              <a:t>через сито </a:t>
            </a:r>
            <a:r>
              <a:rPr lang="ru-RU" i="1" dirty="0" smtClean="0"/>
              <a:t>6 </a:t>
            </a:r>
            <a:r>
              <a:rPr lang="ru-RU" dirty="0" smtClean="0"/>
              <a:t>в промежуточную емкость </a:t>
            </a:r>
            <a:r>
              <a:rPr lang="ru-RU" i="1" dirty="0" smtClean="0"/>
              <a:t>4</a:t>
            </a:r>
            <a:r>
              <a:rPr lang="ru-RU" dirty="0" smtClean="0"/>
              <a:t>, в которой полистирол поддерживается мешалкой во взвешенном состоянии. Далее полимер поступает на центрифугу </a:t>
            </a:r>
            <a:r>
              <a:rPr lang="ru-RU" i="1" dirty="0" smtClean="0"/>
              <a:t>7 </a:t>
            </a:r>
            <a:r>
              <a:rPr lang="ru-RU" dirty="0" smtClean="0"/>
              <a:t>для отделения от водной фазы и промывки. Отжатый полистирол с содержанием влаги около 4 % подается в сушилку </a:t>
            </a:r>
            <a:r>
              <a:rPr lang="ru-RU" i="1" dirty="0" smtClean="0"/>
              <a:t>8</a:t>
            </a:r>
            <a:r>
              <a:rPr lang="ru-RU" dirty="0" smtClean="0"/>
              <a:t>. При периодическом процессе используют сушилку барабанного типа. Для обеспечения максимального превращения мономера в полимер при конверсиях более 80 % необходимо постепенное повышение температуры до 130 °С.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i="1" dirty="0" smtClean="0"/>
              <a:t>Достоинства метода суспензионной полимеризации: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1.Регулируемая молекулярная масса, образуется более высокомолекулярный продукт и достаточно узкое молекулярно-массовое распределение суспензионного </a:t>
            </a:r>
            <a:r>
              <a:rPr lang="ru-RU" b="1" dirty="0" smtClean="0"/>
              <a:t>ПС </a:t>
            </a:r>
            <a:r>
              <a:rPr lang="ru-RU" dirty="0" err="1" smtClean="0"/>
              <a:t>посравнению</a:t>
            </a:r>
            <a:r>
              <a:rPr lang="ru-RU" dirty="0" smtClean="0"/>
              <a:t> с блочным полимером обуславливают его большую ударную вязкость и теплостойкость. </a:t>
            </a:r>
          </a:p>
          <a:p>
            <a:pPr>
              <a:buNone/>
            </a:pPr>
            <a:r>
              <a:rPr lang="ru-RU" dirty="0" smtClean="0"/>
              <a:t>2.Суспензионный </a:t>
            </a:r>
            <a:r>
              <a:rPr lang="ru-RU" b="1" dirty="0" smtClean="0"/>
              <a:t>ПС </a:t>
            </a:r>
            <a:r>
              <a:rPr lang="ru-RU" dirty="0" smtClean="0"/>
              <a:t>имеет низкое остаточное содержание мономера (</a:t>
            </a:r>
            <a:r>
              <a:rPr lang="ru-RU" dirty="0" err="1" smtClean="0"/>
              <a:t>Ст</a:t>
            </a:r>
            <a:r>
              <a:rPr lang="ru-RU" dirty="0" smtClean="0"/>
              <a:t>) в готовом продукте–0,1%, что позволяет его применять в производстве  изделий соприкасающихся с пищевыми продуктами. </a:t>
            </a:r>
          </a:p>
          <a:p>
            <a:pPr>
              <a:buNone/>
            </a:pPr>
            <a:r>
              <a:rPr lang="ru-RU" dirty="0" smtClean="0"/>
              <a:t>3.Суспензионный </a:t>
            </a:r>
            <a:r>
              <a:rPr lang="ru-RU" b="1" dirty="0" smtClean="0"/>
              <a:t>ПС </a:t>
            </a:r>
            <a:r>
              <a:rPr lang="ru-RU" dirty="0" smtClean="0"/>
              <a:t>хотя и содержит примеси, но они легко отмываются от </a:t>
            </a:r>
            <a:r>
              <a:rPr lang="ru-RU" b="1" dirty="0" smtClean="0"/>
              <a:t>ПС </a:t>
            </a:r>
            <a:r>
              <a:rPr lang="ru-RU" dirty="0" smtClean="0"/>
              <a:t>и не влияют на эксплуатационные свойства. </a:t>
            </a:r>
          </a:p>
          <a:p>
            <a:pPr>
              <a:buNone/>
            </a:pPr>
            <a:r>
              <a:rPr lang="ru-RU" dirty="0" smtClean="0"/>
              <a:t>4.Благодаря наличию водной фазы облегчен отвод тепла экзотермической реакции, что упрощает управление процесса регулирования режима работы реактора. </a:t>
            </a: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Недостатки метода суспензионной полимеризации: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1.Многостадийность процесса.</a:t>
            </a:r>
          </a:p>
          <a:p>
            <a:pPr>
              <a:buNone/>
            </a:pPr>
            <a:r>
              <a:rPr lang="ru-RU" dirty="0" smtClean="0"/>
              <a:t>2.Образуются сточные воды требующие очистки.</a:t>
            </a:r>
          </a:p>
          <a:p>
            <a:pPr>
              <a:buNone/>
            </a:pPr>
            <a:r>
              <a:rPr lang="ru-RU" dirty="0" smtClean="0"/>
              <a:t>3.Трудно перевести процесс суспензионной полимеризации </a:t>
            </a:r>
            <a:r>
              <a:rPr lang="ru-RU" b="1" dirty="0" err="1" smtClean="0"/>
              <a:t>Ст</a:t>
            </a:r>
            <a:r>
              <a:rPr lang="ru-RU" b="1" dirty="0" smtClean="0"/>
              <a:t> </a:t>
            </a:r>
            <a:r>
              <a:rPr lang="ru-RU" dirty="0" smtClean="0"/>
              <a:t>на непрерывную схему.</a:t>
            </a:r>
          </a:p>
          <a:p>
            <a:pPr>
              <a:buNone/>
            </a:pPr>
            <a:r>
              <a:rPr lang="ru-RU" dirty="0" smtClean="0"/>
              <a:t>4.Низкая устойчивость суспензии с дальнейшим налипанием </a:t>
            </a:r>
            <a:r>
              <a:rPr lang="ru-RU" b="1" dirty="0" smtClean="0"/>
              <a:t>ПС </a:t>
            </a:r>
            <a:r>
              <a:rPr lang="ru-RU" dirty="0" smtClean="0"/>
              <a:t>на мешалку и стенки аппарата. Поэтому в промышленности данный способ проводят по периодической схеме.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704856" cy="572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5" y="332656"/>
          <a:ext cx="8424936" cy="6120680"/>
        </p:xfrm>
        <a:graphic>
          <a:graphicData uri="http://schemas.openxmlformats.org/drawingml/2006/table">
            <a:tbl>
              <a:tblPr/>
              <a:tblGrid>
                <a:gridCol w="2808312"/>
                <a:gridCol w="2808312"/>
                <a:gridCol w="2808312"/>
              </a:tblGrid>
              <a:tr h="363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Процесс полимеризации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Достоинства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Недостатки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Полимеризация в массе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Присутствует только мономер - никаких добавок. Можно достичь большой молекулярной массы.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Области с повышенной температурой, высокая вязкость, присутствует непрореагировавший мономер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Полимеризация в растворе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Простой температурный контроль, контроль молекулярной массы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Необходимо удалять растворитель, происходит передача цепочки на растворитель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Эмульсионная полимеризация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Реагирует весь мономер, латекс готов к употреблению, возможен температурный контроль, изготовление материалов с низкой температурой стеклования T</a:t>
                      </a:r>
                      <a:r>
                        <a:rPr lang="ru-RU" sz="1200" b="1" baseline="-250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, малая вязкость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Присутствие поверхностно-активного вещества может привести к появлению чувствительности к воде.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560840" cy="572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Полимеризация в эмульсиях всегда происходит по механизму </a:t>
            </a:r>
            <a:r>
              <a:rPr lang="ru-RU" b="1" dirty="0" smtClean="0">
                <a:hlinkClick r:id="rId2"/>
              </a:rPr>
              <a:t>радикальной полимеризации</a:t>
            </a:r>
            <a:r>
              <a:rPr lang="ru-RU" b="1" dirty="0" smtClean="0"/>
              <a:t>. Анионные и катионные концы цепочек тут же будут потушены водой. Продукт, получаемый в результате эмульсионной полимеризации называют </a:t>
            </a:r>
            <a:r>
              <a:rPr lang="ru-RU" b="1" dirty="0" smtClean="0"/>
              <a:t>латексом</a:t>
            </a:r>
            <a:r>
              <a:rPr lang="en-US" b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8326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После перемешивания, </a:t>
            </a:r>
            <a:r>
              <a:rPr lang="ru-RU" b="1" dirty="0" smtClean="0"/>
              <a:t>мономер может находиться в трех местах. </a:t>
            </a:r>
            <a:endParaRPr lang="ru-RU" b="1" dirty="0" smtClean="0"/>
          </a:p>
          <a:p>
            <a:r>
              <a:rPr lang="ru-RU" b="1" dirty="0" smtClean="0"/>
              <a:t>Во-первых</a:t>
            </a:r>
            <a:r>
              <a:rPr lang="ru-RU" b="1" dirty="0" smtClean="0"/>
              <a:t>, мономер может быть собран в большие капли, бесцельно плавающие в воде. </a:t>
            </a:r>
            <a:endParaRPr lang="ru-RU" b="1" dirty="0" smtClean="0"/>
          </a:p>
          <a:p>
            <a:r>
              <a:rPr lang="ru-RU" b="1" dirty="0" smtClean="0"/>
              <a:t>Во-вторых</a:t>
            </a:r>
            <a:r>
              <a:rPr lang="ru-RU" b="1" dirty="0" smtClean="0"/>
              <a:t>, некоторое количество мономера может быть растворено в воде, но это не слишком вероятно. Как вы помните, такие органические мономеры, как стирол и метилметакрилат </a:t>
            </a:r>
            <a:r>
              <a:rPr lang="ru-RU" b="1" dirty="0" err="1" smtClean="0"/>
              <a:t>гидрофобны</a:t>
            </a:r>
            <a:r>
              <a:rPr lang="ru-RU" b="1" dirty="0" smtClean="0"/>
              <a:t>. </a:t>
            </a:r>
            <a:endParaRPr lang="ru-RU" b="1" dirty="0" smtClean="0"/>
          </a:p>
          <a:p>
            <a:r>
              <a:rPr lang="ru-RU" b="1" dirty="0" smtClean="0"/>
              <a:t>В третьих, мономер </a:t>
            </a:r>
            <a:r>
              <a:rPr lang="ru-RU" b="1" dirty="0" smtClean="0"/>
              <a:t>может встречаться внутри мицелл, а это именно то, что нам нужно. </a:t>
            </a:r>
            <a:r>
              <a:rPr lang="ru-RU" b="1" dirty="0" smtClean="0"/>
              <a:t>Несмешивающейся </a:t>
            </a:r>
            <a:r>
              <a:rPr lang="ru-RU" b="1" dirty="0" smtClean="0"/>
              <a:t>жидкостью является наш гидрофобный мономер, основой раствора является вода, а эмульгатором - </a:t>
            </a:r>
            <a:r>
              <a:rPr lang="ru-RU" b="1" dirty="0" smtClean="0"/>
              <a:t>ПАВ.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Инициирование </a:t>
            </a:r>
            <a:r>
              <a:rPr lang="ru-RU" b="1" dirty="0" err="1" smtClean="0"/>
              <a:t>присходит</a:t>
            </a:r>
            <a:r>
              <a:rPr lang="ru-RU" b="1" dirty="0" smtClean="0"/>
              <a:t>, когда инициирующий фрагмент попадает в мицеллу и взаимодействует с молекулой мономера. Обычно используются </a:t>
            </a:r>
            <a:r>
              <a:rPr lang="ru-RU" b="1" dirty="0" err="1" smtClean="0"/>
              <a:t>водорастворимые</a:t>
            </a:r>
            <a:r>
              <a:rPr lang="ru-RU" b="1" dirty="0" smtClean="0"/>
              <a:t> инициаторы, такие как </a:t>
            </a:r>
            <a:r>
              <a:rPr lang="ru-RU" b="1" dirty="0" err="1" smtClean="0"/>
              <a:t>пероксиды</a:t>
            </a:r>
            <a:r>
              <a:rPr lang="ru-RU" b="1" dirty="0" smtClean="0"/>
              <a:t> и персульфаты (это также помогает предотвратить полимеризацию в больших отдельных каплях мономера). С того момента, как начинается полимеризация, мицеллы принято называть частицами. Частицы полимера могут достигать чрезвычайно высокого молекулярного веса, особенно, если концентрация инициатора мала. Это также делает малой концентрацию радикалов и низкой скорость обрыва цепочек. Иногда даже добавляют специальные реактивы, способствующие передаче цепочек, чтобы не дать молекулярному весу стать слишком большим.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96943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Описание схемы производства эмульсионного полистирола периодическим способом.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3800" dirty="0" smtClean="0"/>
              <a:t>Перед полимеризацией из мономера удаляют ингибитор промывкой его </a:t>
            </a:r>
          </a:p>
          <a:p>
            <a:pPr algn="ctr">
              <a:buNone/>
            </a:pPr>
            <a:r>
              <a:rPr lang="ru-RU" sz="3800" dirty="0" smtClean="0"/>
              <a:t>5…10%-м раствором щелочи с последующей отмывкой щелочи водой. </a:t>
            </a:r>
          </a:p>
          <a:p>
            <a:pPr algn="ctr">
              <a:buNone/>
            </a:pPr>
            <a:r>
              <a:rPr lang="ru-RU" sz="3800" dirty="0" smtClean="0"/>
              <a:t>Полимеризацию проводят при 95…98 С в течение 7…8 ч до содержания </a:t>
            </a:r>
          </a:p>
          <a:p>
            <a:pPr algn="ctr">
              <a:buNone/>
            </a:pPr>
            <a:r>
              <a:rPr lang="ru-RU" sz="3800" dirty="0" smtClean="0"/>
              <a:t>остаточного мономера в полимере не более 0,5 %.</a:t>
            </a:r>
          </a:p>
          <a:p>
            <a:pPr algn="ctr">
              <a:buNone/>
            </a:pPr>
            <a:endParaRPr lang="ru-RU" sz="3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400" dirty="0" smtClean="0"/>
              <a:t>В аппарате </a:t>
            </a:r>
            <a:r>
              <a:rPr lang="ru-RU" sz="3400" i="1" dirty="0" smtClean="0"/>
              <a:t>1 готовят водную фазу – раствор в </a:t>
            </a:r>
          </a:p>
          <a:p>
            <a:pPr algn="just">
              <a:buNone/>
            </a:pPr>
            <a:r>
              <a:rPr lang="ru-RU" sz="3400" dirty="0" err="1" smtClean="0"/>
              <a:t>дименирализованной</a:t>
            </a:r>
            <a:r>
              <a:rPr lang="ru-RU" sz="3400" dirty="0" smtClean="0"/>
              <a:t> воде эмульгатора (</a:t>
            </a:r>
            <a:r>
              <a:rPr lang="ru-RU" sz="3400" dirty="0" err="1" smtClean="0"/>
              <a:t>олеат</a:t>
            </a:r>
            <a:r>
              <a:rPr lang="ru-RU" sz="3400" dirty="0" smtClean="0"/>
              <a:t> натрия), </a:t>
            </a:r>
            <a:r>
              <a:rPr lang="ru-RU" sz="3400" dirty="0" smtClean="0"/>
              <a:t>инициатора</a:t>
            </a:r>
            <a:r>
              <a:rPr lang="en-US" sz="3400" dirty="0" smtClean="0"/>
              <a:t> </a:t>
            </a:r>
            <a:r>
              <a:rPr lang="ru-RU" sz="3400" dirty="0" smtClean="0"/>
              <a:t>(</a:t>
            </a:r>
            <a:r>
              <a:rPr lang="ru-RU" sz="3400" dirty="0" smtClean="0"/>
              <a:t>персульфат калия) и различных добавок, и смесь загружают </a:t>
            </a:r>
            <a:r>
              <a:rPr lang="ru-RU" sz="3400" dirty="0" smtClean="0"/>
              <a:t>в</a:t>
            </a:r>
            <a:r>
              <a:rPr lang="en-US" sz="3400" dirty="0" smtClean="0"/>
              <a:t> </a:t>
            </a:r>
            <a:r>
              <a:rPr lang="ru-RU" sz="3400" dirty="0" smtClean="0"/>
              <a:t>реактор </a:t>
            </a:r>
            <a:r>
              <a:rPr lang="ru-RU" sz="3400" i="1" dirty="0" smtClean="0"/>
              <a:t>2. Эмульсию готовят введением стирола при </a:t>
            </a:r>
            <a:r>
              <a:rPr lang="ru-RU" sz="3400" i="1" dirty="0" smtClean="0"/>
              <a:t>сильном</a:t>
            </a:r>
            <a:r>
              <a:rPr lang="en-US" sz="3400" i="1" dirty="0" smtClean="0"/>
              <a:t> </a:t>
            </a:r>
            <a:r>
              <a:rPr lang="ru-RU" sz="3400" dirty="0" smtClean="0"/>
              <a:t>перемешивании </a:t>
            </a:r>
            <a:r>
              <a:rPr lang="ru-RU" sz="3400" dirty="0" smtClean="0"/>
              <a:t>рамно-лопастной или турбинной мешалкой.</a:t>
            </a:r>
          </a:p>
          <a:p>
            <a:pPr algn="just">
              <a:buNone/>
            </a:pPr>
            <a:r>
              <a:rPr lang="ru-RU" sz="3400" dirty="0" smtClean="0"/>
              <a:t>Содержимое реактора </a:t>
            </a:r>
            <a:r>
              <a:rPr lang="ru-RU" sz="3400" i="1" dirty="0" smtClean="0"/>
              <a:t>2 через рубашку нагревают до 70…95 </a:t>
            </a:r>
            <a:r>
              <a:rPr lang="en-US" sz="3400" i="1" dirty="0" smtClean="0"/>
              <a:t>0</a:t>
            </a:r>
            <a:r>
              <a:rPr lang="ru-RU" sz="3400" i="1" dirty="0" smtClean="0"/>
              <a:t>С </a:t>
            </a:r>
            <a:r>
              <a:rPr lang="ru-RU" sz="3400" i="1" dirty="0" smtClean="0"/>
              <a:t>и</a:t>
            </a:r>
          </a:p>
          <a:p>
            <a:pPr algn="just">
              <a:buNone/>
            </a:pPr>
            <a:r>
              <a:rPr lang="ru-RU" sz="3400" dirty="0" smtClean="0"/>
              <a:t>процесс ведут в течение 1,5 ч. Холодильник </a:t>
            </a:r>
            <a:r>
              <a:rPr lang="ru-RU" sz="3400" i="1" dirty="0" smtClean="0"/>
              <a:t>3 работает как обратный </a:t>
            </a:r>
            <a:r>
              <a:rPr lang="ru-RU" sz="3400" i="1" dirty="0" smtClean="0"/>
              <a:t>и</a:t>
            </a:r>
            <a:r>
              <a:rPr lang="en-US" sz="3400" i="1" dirty="0" smtClean="0"/>
              <a:t> </a:t>
            </a:r>
            <a:r>
              <a:rPr lang="ru-RU" sz="3400" dirty="0" smtClean="0"/>
              <a:t>обеспечивает </a:t>
            </a:r>
            <a:r>
              <a:rPr lang="ru-RU" sz="3400" dirty="0" smtClean="0"/>
              <a:t>возврат сконденсированных паров </a:t>
            </a:r>
            <a:r>
              <a:rPr lang="ru-RU" sz="3400" dirty="0" smtClean="0"/>
              <a:t>водно-стирольной</a:t>
            </a:r>
            <a:r>
              <a:rPr lang="en-US" sz="3400" dirty="0" smtClean="0"/>
              <a:t> </a:t>
            </a:r>
            <a:r>
              <a:rPr lang="ru-RU" sz="3400" dirty="0" smtClean="0"/>
              <a:t>смеси</a:t>
            </a:r>
            <a:r>
              <a:rPr lang="ru-RU" sz="3400" dirty="0" smtClean="0"/>
              <a:t>. При остаточном содержании </a:t>
            </a:r>
            <a:r>
              <a:rPr lang="ru-RU" sz="3400" dirty="0" err="1" smtClean="0"/>
              <a:t>непрореагировавшего</a:t>
            </a:r>
            <a:r>
              <a:rPr lang="ru-RU" sz="3400" dirty="0" smtClean="0"/>
              <a:t> стирола </a:t>
            </a:r>
            <a:r>
              <a:rPr lang="ru-RU" sz="3400" dirty="0" smtClean="0"/>
              <a:t>не</a:t>
            </a:r>
            <a:r>
              <a:rPr lang="en-US" sz="3400" dirty="0" smtClean="0"/>
              <a:t> </a:t>
            </a:r>
            <a:r>
              <a:rPr lang="ru-RU" sz="3400" dirty="0" smtClean="0"/>
              <a:t>более </a:t>
            </a:r>
            <a:r>
              <a:rPr lang="ru-RU" sz="3400" dirty="0" smtClean="0"/>
              <a:t>0,5 % реакцию прекращают.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6551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Образовавшийся латекс, из которого острым паром отгоняют</a:t>
            </a:r>
          </a:p>
          <a:p>
            <a:pPr algn="ctr">
              <a:buNone/>
            </a:pPr>
            <a:r>
              <a:rPr lang="ru-RU" dirty="0" smtClean="0"/>
              <a:t>свободный стирол, собирают в приемник </a:t>
            </a:r>
            <a:r>
              <a:rPr lang="ru-RU" i="1" dirty="0" smtClean="0"/>
              <a:t>4. Латекс охлаждают до 50 </a:t>
            </a:r>
            <a:r>
              <a:rPr lang="en-US" i="1" dirty="0" smtClean="0"/>
              <a:t>0</a:t>
            </a:r>
            <a:r>
              <a:rPr lang="ru-RU" i="1" dirty="0" smtClean="0"/>
              <a:t>С</a:t>
            </a:r>
            <a:endParaRPr lang="ru-RU" i="1" dirty="0" smtClean="0"/>
          </a:p>
          <a:p>
            <a:pPr algn="ctr">
              <a:buNone/>
            </a:pPr>
            <a:r>
              <a:rPr lang="ru-RU" dirty="0" smtClean="0"/>
              <a:t>и сливают в сборник </a:t>
            </a:r>
            <a:r>
              <a:rPr lang="ru-RU" i="1" dirty="0" smtClean="0"/>
              <a:t>5. Выделение полимера из латекса проводят в</a:t>
            </a:r>
          </a:p>
          <a:p>
            <a:pPr algn="ctr">
              <a:buNone/>
            </a:pPr>
            <a:r>
              <a:rPr lang="ru-RU" dirty="0" err="1" smtClean="0"/>
              <a:t>осадителе</a:t>
            </a:r>
            <a:r>
              <a:rPr lang="ru-RU" dirty="0" smtClean="0"/>
              <a:t> </a:t>
            </a:r>
            <a:r>
              <a:rPr lang="ru-RU" i="1" dirty="0" smtClean="0"/>
              <a:t>6 с добавлением водного раствора алюмокалиевых квасцов.</a:t>
            </a:r>
          </a:p>
          <a:p>
            <a:pPr algn="ctr">
              <a:buNone/>
            </a:pPr>
            <a:r>
              <a:rPr lang="ru-RU" dirty="0" smtClean="0"/>
              <a:t>Электролит нарушает устойчивость латекса и вызывает выпадение</a:t>
            </a:r>
          </a:p>
          <a:p>
            <a:pPr algn="ctr">
              <a:buNone/>
            </a:pPr>
            <a:r>
              <a:rPr lang="ru-RU" dirty="0" smtClean="0"/>
              <a:t>частиц полистирола.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3400" dirty="0" smtClean="0"/>
              <a:t>Из аппарата </a:t>
            </a:r>
            <a:r>
              <a:rPr lang="ru-RU" sz="3400" i="1" dirty="0" smtClean="0"/>
              <a:t>6 суспензия полимера поступает в </a:t>
            </a:r>
            <a:r>
              <a:rPr lang="ru-RU" sz="3400" i="1" dirty="0" err="1" smtClean="0"/>
              <a:t>промыватель</a:t>
            </a:r>
            <a:r>
              <a:rPr lang="ru-RU" sz="3400" i="1" dirty="0" smtClean="0"/>
              <a:t>,</a:t>
            </a:r>
          </a:p>
          <a:p>
            <a:pPr algn="just">
              <a:buNone/>
            </a:pPr>
            <a:r>
              <a:rPr lang="ru-RU" sz="3400" dirty="0" smtClean="0"/>
              <a:t>снабженный рамной мешалкой. После фильтрования водный </a:t>
            </a:r>
            <a:r>
              <a:rPr lang="ru-RU" sz="3400" dirty="0" smtClean="0"/>
              <a:t>раствор</a:t>
            </a:r>
            <a:r>
              <a:rPr lang="en-US" sz="3400" dirty="0" smtClean="0"/>
              <a:t> </a:t>
            </a:r>
            <a:r>
              <a:rPr lang="ru-RU" sz="3400" dirty="0" smtClean="0"/>
              <a:t>поступает </a:t>
            </a:r>
            <a:r>
              <a:rPr lang="ru-RU" sz="3400" dirty="0" smtClean="0"/>
              <a:t>на очистку, а полимер промывают при </a:t>
            </a:r>
            <a:r>
              <a:rPr lang="ru-RU" sz="3400" dirty="0" smtClean="0"/>
              <a:t>перемешивании</a:t>
            </a:r>
            <a:r>
              <a:rPr lang="en-US" sz="3400" dirty="0" smtClean="0"/>
              <a:t> </a:t>
            </a:r>
            <a:r>
              <a:rPr lang="ru-RU" sz="3400" dirty="0" smtClean="0"/>
              <a:t>свежей </a:t>
            </a:r>
            <a:r>
              <a:rPr lang="ru-RU" sz="3400" dirty="0" smtClean="0"/>
              <a:t>порцией воды с температурой 70…80 </a:t>
            </a:r>
            <a:r>
              <a:rPr lang="en-US" sz="3400" dirty="0" smtClean="0"/>
              <a:t>0</a:t>
            </a:r>
            <a:r>
              <a:rPr lang="ru-RU" sz="3400" dirty="0" smtClean="0"/>
              <a:t>С</a:t>
            </a:r>
            <a:r>
              <a:rPr lang="ru-RU" sz="3400" dirty="0" smtClean="0"/>
              <a:t>. После 3…5 </a:t>
            </a:r>
            <a:r>
              <a:rPr lang="ru-RU" sz="3400" dirty="0" smtClean="0"/>
              <a:t>промывок</a:t>
            </a:r>
            <a:r>
              <a:rPr lang="en-US" sz="3400" dirty="0" smtClean="0"/>
              <a:t> </a:t>
            </a:r>
            <a:r>
              <a:rPr lang="ru-RU" sz="3400" dirty="0" smtClean="0"/>
              <a:t>взмученную </a:t>
            </a:r>
            <a:r>
              <a:rPr lang="ru-RU" sz="3400" dirty="0" smtClean="0"/>
              <a:t>в воде суспензию полимера подают на центрифугу </a:t>
            </a:r>
            <a:r>
              <a:rPr lang="ru-RU" sz="3400" i="1" dirty="0" smtClean="0"/>
              <a:t>8 </a:t>
            </a:r>
            <a:r>
              <a:rPr lang="ru-RU" sz="3400" i="1" dirty="0" smtClean="0"/>
              <a:t>для</a:t>
            </a:r>
            <a:r>
              <a:rPr lang="en-US" sz="3400" i="1" dirty="0" smtClean="0"/>
              <a:t> </a:t>
            </a:r>
            <a:r>
              <a:rPr lang="ru-RU" sz="3400" dirty="0" smtClean="0"/>
              <a:t>полного </a:t>
            </a:r>
            <a:r>
              <a:rPr lang="ru-RU" sz="3400" dirty="0" smtClean="0"/>
              <a:t>обезвоживания. Порошок полистирола с влажностью 60 </a:t>
            </a:r>
            <a:r>
              <a:rPr lang="ru-RU" sz="3400" dirty="0" smtClean="0"/>
              <a:t>%</a:t>
            </a:r>
            <a:r>
              <a:rPr lang="en-US" sz="3400" dirty="0" smtClean="0"/>
              <a:t> </a:t>
            </a:r>
            <a:r>
              <a:rPr lang="ru-RU" sz="3400" dirty="0" smtClean="0"/>
              <a:t>поступает </a:t>
            </a:r>
            <a:r>
              <a:rPr lang="ru-RU" sz="3400" dirty="0" smtClean="0"/>
              <a:t>в сушилку </a:t>
            </a:r>
            <a:r>
              <a:rPr lang="ru-RU" sz="3400" i="1" dirty="0" smtClean="0"/>
              <a:t>9, а после сушки с влажностью около 0,5 % – </a:t>
            </a:r>
            <a:r>
              <a:rPr lang="ru-RU" sz="3400" i="1" dirty="0" smtClean="0"/>
              <a:t>в</a:t>
            </a:r>
            <a:r>
              <a:rPr lang="en-US" sz="3400" i="1" dirty="0" smtClean="0"/>
              <a:t> </a:t>
            </a:r>
            <a:r>
              <a:rPr lang="ru-RU" sz="3400" dirty="0" smtClean="0"/>
              <a:t>бункер </a:t>
            </a:r>
            <a:r>
              <a:rPr lang="ru-RU" sz="3400" i="1" dirty="0" smtClean="0"/>
              <a:t>10. Затем высушенный полимер просеивают на сите </a:t>
            </a:r>
            <a:r>
              <a:rPr lang="ru-RU" sz="3400" i="1" dirty="0" smtClean="0"/>
              <a:t>и</a:t>
            </a:r>
            <a:r>
              <a:rPr lang="en-US" sz="3400" i="1" dirty="0" smtClean="0"/>
              <a:t> </a:t>
            </a:r>
            <a:r>
              <a:rPr lang="ru-RU" sz="3400" dirty="0" smtClean="0"/>
              <a:t>подвергают </a:t>
            </a:r>
            <a:r>
              <a:rPr lang="ru-RU" sz="3400" dirty="0" smtClean="0"/>
              <a:t>гранулированию.</a:t>
            </a:r>
          </a:p>
          <a:p>
            <a:pPr algn="just">
              <a:buNone/>
            </a:pPr>
            <a:r>
              <a:rPr lang="ru-RU" sz="3400" dirty="0" smtClean="0"/>
              <a:t>Полистирол имеет молекулярную массу около 1000000 и </a:t>
            </a:r>
            <a:r>
              <a:rPr lang="ru-RU" sz="3400" dirty="0" smtClean="0"/>
              <a:t>очень</a:t>
            </a:r>
            <a:r>
              <a:rPr lang="en-US" sz="3400" dirty="0" smtClean="0"/>
              <a:t> </a:t>
            </a:r>
            <a:r>
              <a:rPr lang="ru-RU" sz="3400" dirty="0" smtClean="0"/>
              <a:t>низкую </a:t>
            </a:r>
            <a:r>
              <a:rPr lang="ru-RU" sz="3400" dirty="0" smtClean="0"/>
              <a:t>текучесть при литье под давлением. В этой связи за </a:t>
            </a:r>
            <a:r>
              <a:rPr lang="ru-RU" sz="3400" dirty="0" smtClean="0"/>
              <a:t>счет</a:t>
            </a:r>
            <a:r>
              <a:rPr lang="en-US" sz="3400" dirty="0" smtClean="0"/>
              <a:t> </a:t>
            </a:r>
            <a:r>
              <a:rPr lang="ru-RU" sz="3400" dirty="0" smtClean="0"/>
              <a:t>частичной </a:t>
            </a:r>
            <a:r>
              <a:rPr lang="ru-RU" sz="3400" dirty="0" smtClean="0"/>
              <a:t>деструкции при гранулировании снижается </a:t>
            </a:r>
            <a:r>
              <a:rPr lang="ru-RU" sz="3400" dirty="0" smtClean="0"/>
              <a:t>молекулярная</a:t>
            </a:r>
            <a:r>
              <a:rPr lang="en-US" sz="3400" dirty="0" smtClean="0"/>
              <a:t> </a:t>
            </a:r>
            <a:r>
              <a:rPr lang="ru-RU" sz="3400" dirty="0" smtClean="0"/>
              <a:t>масса </a:t>
            </a:r>
            <a:r>
              <a:rPr lang="ru-RU" sz="3400" dirty="0" smtClean="0"/>
              <a:t>и облегчается при этом литье под давлением.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825</Words>
  <Application>Microsoft Office PowerPoint</Application>
  <PresentationFormat>Экран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Полимеризация в эмульсии. Особенности химической модификации.</vt:lpstr>
      <vt:lpstr>Слайд 2</vt:lpstr>
      <vt:lpstr>Слайд 3</vt:lpstr>
      <vt:lpstr>Слайд 4</vt:lpstr>
      <vt:lpstr>Слайд 5</vt:lpstr>
      <vt:lpstr>Описание схемы производства эмульсионного полистирола периодическим способом.</vt:lpstr>
      <vt:lpstr>Слайд 7</vt:lpstr>
      <vt:lpstr>Слайд 8</vt:lpstr>
      <vt:lpstr>Слайд 9</vt:lpstr>
      <vt:lpstr>Эмульсионная полимеризация</vt:lpstr>
      <vt:lpstr>Основные стадии эмульсионной полимеризации Ст  периодическим способом </vt:lpstr>
      <vt:lpstr>Слайд 12</vt:lpstr>
      <vt:lpstr>Описание схемы производства суспензионного полистирола. 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galiya109</dc:creator>
  <cp:lastModifiedBy>Asel</cp:lastModifiedBy>
  <cp:revision>15</cp:revision>
  <dcterms:created xsi:type="dcterms:W3CDTF">2013-09-17T05:07:59Z</dcterms:created>
  <dcterms:modified xsi:type="dcterms:W3CDTF">2014-09-17T02:33:28Z</dcterms:modified>
</cp:coreProperties>
</file>